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7"/>
  </p:notesMasterIdLst>
  <p:sldIdLst>
    <p:sldId id="256" r:id="rId3"/>
    <p:sldId id="619" r:id="rId4"/>
    <p:sldId id="630" r:id="rId5"/>
    <p:sldId id="490" r:id="rId6"/>
    <p:sldId id="584" r:id="rId7"/>
    <p:sldId id="632" r:id="rId8"/>
    <p:sldId id="480" r:id="rId9"/>
    <p:sldId id="633" r:id="rId10"/>
    <p:sldId id="634" r:id="rId11"/>
    <p:sldId id="635" r:id="rId12"/>
    <p:sldId id="637" r:id="rId13"/>
    <p:sldId id="636" r:id="rId14"/>
    <p:sldId id="609" r:id="rId15"/>
    <p:sldId id="297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78664" autoAdjust="0"/>
  </p:normalViewPr>
  <p:slideViewPr>
    <p:cSldViewPr snapToGrid="0">
      <p:cViewPr varScale="1">
        <p:scale>
          <a:sx n="56" d="100"/>
          <a:sy n="56" d="100"/>
        </p:scale>
        <p:origin x="162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6A9B2E-F56E-4DB0-9B61-33F92A99B04A}" type="datetimeFigureOut">
              <a:rPr lang="en-GB" smtClean="0"/>
              <a:t>07/08/2020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E61EC9-1A31-42AC-AE6C-FA25A62295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174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34338-3084-4E8F-BA7F-45656EEF15E5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10827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The following provides insight into the supply and demand of relevant skills by comparing the frequency of skills present in job postings against skills present in today's workforce. Along with </a:t>
            </a:r>
            <a:r>
              <a:rPr lang="en-GB" dirty="0" err="1"/>
              <a:t>Emsi's</a:t>
            </a:r>
            <a:r>
              <a:rPr lang="en-GB" dirty="0"/>
              <a:t> job posting analytics, this comparison leverages </a:t>
            </a:r>
            <a:r>
              <a:rPr lang="en-GB" dirty="0" err="1"/>
              <a:t>Emsi's</a:t>
            </a:r>
            <a:r>
              <a:rPr lang="en-GB" dirty="0"/>
              <a:t> dataset of more than 100M online resumés and proﬁles. All resumés and proﬁles used in these comparisons have been updated within the last three years.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*The skills associated with workforce proﬁles represent workers of all education and experience levels.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(Source: EMSI)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5FFFE-D2A0-40DD-8C19-FA2305D5FED7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92114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The following provides insight into the supply and demand of relevant skills by comparing the frequency of skills present in job postings against skills present in today's workforce. Along with </a:t>
            </a:r>
            <a:r>
              <a:rPr lang="en-GB" dirty="0" err="1"/>
              <a:t>Emsi's</a:t>
            </a:r>
            <a:r>
              <a:rPr lang="en-GB" dirty="0"/>
              <a:t> job posting analytics, this comparison leverages </a:t>
            </a:r>
            <a:r>
              <a:rPr lang="en-GB" dirty="0" err="1"/>
              <a:t>Emsi's</a:t>
            </a:r>
            <a:r>
              <a:rPr lang="en-GB" dirty="0"/>
              <a:t> dataset of more than 100M online resumés and proﬁles. All resumés and proﬁles used in these comparisons have been updated within the last three years.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*The skills associated with workforce proﬁles represent workers of all education and experience levels.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(Source: EMSI)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5FFFE-D2A0-40DD-8C19-FA2305D5FED7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08538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(Source: ONS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Subregional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Productivity 2018)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05FFFE-D2A0-40DD-8C19-FA2305D5FED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04025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(Source: Annual Population Survey 2019)</a:t>
            </a:r>
          </a:p>
          <a:p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No qualifications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: % of adults with no qualifications fell below the national average for the first time in 2015 and seen a 8,200 decline since 2014, now stands at only 3.4% compared to 7.5% nationally </a:t>
            </a:r>
          </a:p>
          <a:p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NVQ Level 3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: Since 2014, an additional 8,800 adults with L3+ qualification and gap to national average has closed, would now require an additional 1,800 people qualified to NVQ Level 3+ to reach the national average</a:t>
            </a:r>
          </a:p>
          <a:p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NVQ Level 4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: Strong improvement at L4+ with an additional 8,000 adults with such qualifications since 2014, however would require an additional 3,500 adults qualified to NVQ Level 4+ to reach the national average</a:t>
            </a:r>
          </a:p>
          <a:p>
            <a:endParaRPr lang="en-US" b="0" dirty="0"/>
          </a:p>
          <a:p>
            <a:endParaRPr lang="en-US" b="1" dirty="0"/>
          </a:p>
          <a:p>
            <a:r>
              <a:rPr lang="en-US" b="1" dirty="0"/>
              <a:t>SEP (2014-2030) - Phase 1 (2014-2018) - new EU ESF Skills </a:t>
            </a:r>
            <a:r>
              <a:rPr lang="en-US" b="1" dirty="0" err="1"/>
              <a:t>Programme</a:t>
            </a:r>
            <a:r>
              <a:rPr lang="en-US" b="1" dirty="0"/>
              <a:t> started in 2014 </a:t>
            </a:r>
          </a:p>
          <a:p>
            <a:endParaRPr lang="en-US" dirty="0"/>
          </a:p>
          <a:p>
            <a:r>
              <a:rPr lang="en-US" dirty="0"/>
              <a:t>Strategic focus on high value high skilled jobs in high-tech industries to help drive economic growth and raise productivity, alongside inclusive economic growth where everyone can benefit from growth in the economy</a:t>
            </a:r>
          </a:p>
          <a:p>
            <a:endParaRPr lang="en-US" dirty="0"/>
          </a:p>
          <a:p>
            <a:r>
              <a:rPr lang="en-US" dirty="0"/>
              <a:t>In order to attract better paid jobs in high value sectors there is a need to improve education and skills in the local area to deliver more higher skilled workers to fill these roles</a:t>
            </a:r>
          </a:p>
          <a:p>
            <a:endParaRPr lang="en-US" dirty="0"/>
          </a:p>
          <a:p>
            <a:r>
              <a:rPr lang="en-US" dirty="0"/>
              <a:t>Adult NVQ Levels - highest educational qualifications of the population</a:t>
            </a:r>
          </a:p>
          <a:p>
            <a:endParaRPr lang="en-US" dirty="0"/>
          </a:p>
          <a:p>
            <a:r>
              <a:rPr lang="en-US" dirty="0"/>
              <a:t>Growth in NVQ3+ and NVQ4+ with a reduction people with no qualifications for </a:t>
            </a:r>
            <a:r>
              <a:rPr lang="en-US" dirty="0" err="1"/>
              <a:t>Cannock</a:t>
            </a:r>
            <a:r>
              <a:rPr lang="en-US" dirty="0"/>
              <a:t> Chase – potentially linked to the new EU ESF skills </a:t>
            </a:r>
            <a:r>
              <a:rPr lang="en-US" dirty="0" err="1"/>
              <a:t>programme</a:t>
            </a:r>
            <a:r>
              <a:rPr lang="en-US" dirty="0"/>
              <a:t> investment of £55m (since 2014 to 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34338-3084-4E8F-BA7F-45656EEF15E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5950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(Source: Staffordshire County Council 2019)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Focus now on further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raising skill levels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 support growth in high value, locally important sectors and raising productivity, whilst increasing wages and reducing demand for our services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CB703-989F-4AE7-BDD0-4E5982566BD3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5322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34338-3084-4E8F-BA7F-45656EEF15E5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2751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Total Businesses </a:t>
            </a:r>
            <a:r>
              <a:rPr lang="en-GB" b="0" dirty="0"/>
              <a:t>– 3,385 in 2019 (Source: UK Business Counts)</a:t>
            </a:r>
            <a:endParaRPr lang="en-GB" b="1" dirty="0"/>
          </a:p>
          <a:p>
            <a:endParaRPr lang="en-GB" b="1" dirty="0"/>
          </a:p>
          <a:p>
            <a:r>
              <a:rPr lang="en-GB" b="1" dirty="0"/>
              <a:t>Business start-up rates per 10,000 </a:t>
            </a:r>
            <a:r>
              <a:rPr lang="en-GB" dirty="0"/>
              <a:t>– Cannock Chase 48.1 / Staffordshire 47.1 / WM 66.0 / England 75.2</a:t>
            </a:r>
          </a:p>
          <a:p>
            <a:r>
              <a:rPr lang="en-GB" b="1" dirty="0"/>
              <a:t>Business death rates per 10,000 </a:t>
            </a:r>
            <a:r>
              <a:rPr lang="en-GB" b="0" dirty="0"/>
              <a:t>- </a:t>
            </a:r>
            <a:r>
              <a:rPr lang="en-GB" dirty="0"/>
              <a:t>Cannock Chase 43.2 / </a:t>
            </a:r>
            <a:r>
              <a:rPr lang="en-GB" b="0" dirty="0"/>
              <a:t>Staffordshire 43.8 / WM 55.8 / England 65.9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3 Year business survival rates </a:t>
            </a:r>
            <a:r>
              <a:rPr lang="en-GB" dirty="0"/>
              <a:t>– Cannock Chase 56% / Staffordshire 59% / WM 56% / national 55% (declining trend across all areas)</a:t>
            </a:r>
          </a:p>
          <a:p>
            <a:r>
              <a:rPr lang="en-GB" b="0" dirty="0"/>
              <a:t>(Source: ONS Business Demography 2018)</a:t>
            </a:r>
          </a:p>
          <a:p>
            <a:endParaRPr lang="en-GB" b="0" dirty="0"/>
          </a:p>
          <a:p>
            <a:r>
              <a:rPr lang="en-GB" b="1" dirty="0"/>
              <a:t>Jobs growth rate 2011-2018 </a:t>
            </a:r>
            <a:r>
              <a:rPr lang="en-GB" dirty="0"/>
              <a:t>= Cannock Chase highest (23.1%) of all Staffordshire LAs and above regional (12.3%) and national (13.5%) averages</a:t>
            </a:r>
          </a:p>
          <a:p>
            <a:r>
              <a:rPr lang="en-GB" b="1" dirty="0"/>
              <a:t>Job density </a:t>
            </a:r>
            <a:r>
              <a:rPr lang="en-GB" dirty="0"/>
              <a:t>(jobs per working age pop) = low (0.76) compared to regional (0.81) and national (0.87) averages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(Source: ONS Job Density 2018)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05FFFE-D2A0-40DD-8C19-FA2305D5FED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1817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(Source: Business Register and Employment Survey (BRES) 2018)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5FFFE-D2A0-40DD-8C19-FA2305D5FED7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03620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Claimant Count Rate (June 2020):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5.8% or 3,660 claiming JSA or Unemployment Universal Credit, above the Staffordshire (4.9%) average but below the national (6.4%) average (Source: DWP Claimant Count)</a:t>
            </a:r>
          </a:p>
          <a:p>
            <a:pPr marL="0" indent="0"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r>
              <a:rPr lang="en-US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Economic Inactivity (Apr 2019-Mar 2020): </a:t>
            </a:r>
            <a:r>
              <a:rPr lang="en-US" sz="12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lower 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 of economic inactivity than Staffordshire and national averages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Cannock</a:t>
            </a:r>
            <a:r>
              <a:rPr lang="en-US" dirty="0"/>
              <a:t> Chase 14.1% / Staffordshire 18.0% / national 20.6% (Source: Annual Population Survey)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Youth Unemployment </a:t>
            </a:r>
            <a:r>
              <a:rPr lang="en-US" b="1" dirty="0"/>
              <a:t>(aged 18-24) (June 2020)</a:t>
            </a:r>
            <a:r>
              <a:rPr lang="en-US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 rate of young people (aged 18-24) finding themselves unemployed than the Staffordshire and national averages - </a:t>
            </a:r>
            <a:r>
              <a:rPr lang="en-US" b="0" dirty="0" err="1"/>
              <a:t>Cannock</a:t>
            </a:r>
            <a:r>
              <a:rPr lang="en-US" b="0" dirty="0"/>
              <a:t> Chase 10.9% / Staffordshire 8.3% / national 9.1% - 800 18-24 claimants in June 2020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(Source: DWP Claimant Count)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05FFFE-D2A0-40DD-8C19-FA2305D5FED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31148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Size of economy 2018: </a:t>
            </a:r>
            <a:r>
              <a:rPr lang="en-US" b="0" dirty="0"/>
              <a:t>£2.1billion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GVA growth 2009-2018: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Total £646million (43.6%)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Construction £161million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Distribution £160m (Amazon)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Wholesale and Retail £119m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FF0000"/>
                </a:solidFill>
              </a:rPr>
              <a:t>(All seen an increase in jobs)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FF0000"/>
                </a:solidFill>
              </a:rPr>
              <a:t>(Source: ONS Regional gross value added (balanced) by local authority 2018)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05FFFE-D2A0-40DD-8C19-FA2305D5FED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18786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Occupations (2019):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Increase in the % of jobs in the top 3 occupation groups from 29% in 2009 to 48% in 2019 equivalent to over double (106%) or 12,900 more residents employed in these higher occupations putting it in-line with the national average but still slightly below the Staffordshire (50%) average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(The top three occupation groups are:</a:t>
            </a:r>
            <a:r>
              <a:rPr lang="en-GB" baseline="0" dirty="0"/>
              <a:t> </a:t>
            </a:r>
            <a:r>
              <a:rPr lang="en-GB" dirty="0"/>
              <a:t>‘managers, directors and senior officials’, ‘professional occupations’ and ‘associate professional &amp; technical occupations’)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(Source: Annual Population Survey)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5FFFE-D2A0-40DD-8C19-FA2305D5FED7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65378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Earnings (2019):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Resident earnings now stand at £27,985 and have grown by £4,931 or 21.4% since 2009 – larger proportional growth than nationally (17.3%) but still below the national average of £30,661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Workplace earnings are currently £25,411 and have grown by £3,497 or 16.0% since 2009 – indication of better paid jobs in Cannock Chase which is likely to be a key factor in the growth of resident earnings – but slower growth than nationally (17.3%) and still well below the national average of £30,667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Particularly low female earnings compared to national averages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(Source: Annual Survey of Hours and Earnings (ASHE) 2019)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5FFFE-D2A0-40DD-8C19-FA2305D5FED7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85114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(Source: EMSI)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5FFFE-D2A0-40DD-8C19-FA2305D5FED7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8533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80C2-1952-4DC0-ABE6-0F78F7B71F1A}" type="datetimeFigureOut">
              <a:rPr lang="en-GB" smtClean="0"/>
              <a:t>07/08/2020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0CCA-64E1-4772-8137-10816D4D74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764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80C2-1952-4DC0-ABE6-0F78F7B71F1A}" type="datetimeFigureOut">
              <a:rPr lang="en-GB" smtClean="0"/>
              <a:t>07/08/2020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0CCA-64E1-4772-8137-10816D4D74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5015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80C2-1952-4DC0-ABE6-0F78F7B71F1A}" type="datetimeFigureOut">
              <a:rPr lang="en-GB" smtClean="0"/>
              <a:t>07/08/2020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0CCA-64E1-4772-8137-10816D4D74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9075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F2DEB-313B-44A7-87A6-BDB1718D114B}" type="datetimeFigureOut">
              <a:rPr lang="en-GB" smtClean="0"/>
              <a:t>07/08/2020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334F9-E4A2-4BBD-90A2-97438DFD7B7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2026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F2DEB-313B-44A7-87A6-BDB1718D114B}" type="datetimeFigureOut">
              <a:rPr lang="en-GB" smtClean="0"/>
              <a:t>07/08/2020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334F9-E4A2-4BBD-90A2-97438DFD7B7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1731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F2DEB-313B-44A7-87A6-BDB1718D114B}" type="datetimeFigureOut">
              <a:rPr lang="en-GB" smtClean="0"/>
              <a:t>07/08/2020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334F9-E4A2-4BBD-90A2-97438DFD7B7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01165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F2DEB-313B-44A7-87A6-BDB1718D114B}" type="datetimeFigureOut">
              <a:rPr lang="en-GB" smtClean="0"/>
              <a:t>07/08/2020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334F9-E4A2-4BBD-90A2-97438DFD7B7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9656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F2DEB-313B-44A7-87A6-BDB1718D114B}" type="datetimeFigureOut">
              <a:rPr lang="en-GB" smtClean="0"/>
              <a:t>07/08/2020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334F9-E4A2-4BBD-90A2-97438DFD7B7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7964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F2DEB-313B-44A7-87A6-BDB1718D114B}" type="datetimeFigureOut">
              <a:rPr lang="en-GB" smtClean="0"/>
              <a:t>07/08/2020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334F9-E4A2-4BBD-90A2-97438DFD7B7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91702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F2DEB-313B-44A7-87A6-BDB1718D114B}" type="datetimeFigureOut">
              <a:rPr lang="en-GB" smtClean="0"/>
              <a:t>07/08/2020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334F9-E4A2-4BBD-90A2-97438DFD7B7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18426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F2DEB-313B-44A7-87A6-BDB1718D114B}" type="datetimeFigureOut">
              <a:rPr lang="en-GB" smtClean="0"/>
              <a:t>07/08/2020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334F9-E4A2-4BBD-90A2-97438DFD7B7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1764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80C2-1952-4DC0-ABE6-0F78F7B71F1A}" type="datetimeFigureOut">
              <a:rPr lang="en-GB" smtClean="0"/>
              <a:t>07/08/2020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0CCA-64E1-4772-8137-10816D4D74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522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F2DEB-313B-44A7-87A6-BDB1718D114B}" type="datetimeFigureOut">
              <a:rPr lang="en-GB" smtClean="0"/>
              <a:t>07/08/2020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334F9-E4A2-4BBD-90A2-97438DFD7B7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26762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F2DEB-313B-44A7-87A6-BDB1718D114B}" type="datetimeFigureOut">
              <a:rPr lang="en-GB" smtClean="0"/>
              <a:t>07/08/2020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334F9-E4A2-4BBD-90A2-97438DFD7B7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96952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F2DEB-313B-44A7-87A6-BDB1718D114B}" type="datetimeFigureOut">
              <a:rPr lang="en-GB" smtClean="0"/>
              <a:t>07/08/2020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334F9-E4A2-4BBD-90A2-97438DFD7B7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5384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80C2-1952-4DC0-ABE6-0F78F7B71F1A}" type="datetimeFigureOut">
              <a:rPr lang="en-GB" smtClean="0"/>
              <a:t>07/08/2020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0CCA-64E1-4772-8137-10816D4D74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5689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80C2-1952-4DC0-ABE6-0F78F7B71F1A}" type="datetimeFigureOut">
              <a:rPr lang="en-GB" smtClean="0"/>
              <a:t>07/08/2020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0CCA-64E1-4772-8137-10816D4D74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9291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80C2-1952-4DC0-ABE6-0F78F7B71F1A}" type="datetimeFigureOut">
              <a:rPr lang="en-GB" smtClean="0"/>
              <a:t>07/08/2020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0CCA-64E1-4772-8137-10816D4D74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5280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80C2-1952-4DC0-ABE6-0F78F7B71F1A}" type="datetimeFigureOut">
              <a:rPr lang="en-GB" smtClean="0"/>
              <a:t>07/08/2020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0CCA-64E1-4772-8137-10816D4D74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094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80C2-1952-4DC0-ABE6-0F78F7B71F1A}" type="datetimeFigureOut">
              <a:rPr lang="en-GB" smtClean="0"/>
              <a:t>07/08/2020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0CCA-64E1-4772-8137-10816D4D74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6115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80C2-1952-4DC0-ABE6-0F78F7B71F1A}" type="datetimeFigureOut">
              <a:rPr lang="en-GB" smtClean="0"/>
              <a:t>07/08/2020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0CCA-64E1-4772-8137-10816D4D74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081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80C2-1952-4DC0-ABE6-0F78F7B71F1A}" type="datetimeFigureOut">
              <a:rPr lang="en-GB" smtClean="0"/>
              <a:t>07/08/2020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0CCA-64E1-4772-8137-10816D4D74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414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B80C2-1952-4DC0-ABE6-0F78F7B71F1A}" type="datetimeFigureOut">
              <a:rPr lang="en-GB" smtClean="0"/>
              <a:t>07/08/2020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70CCA-64E1-4772-8137-10816D4D74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1722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F2DEB-313B-44A7-87A6-BDB1718D114B}" type="datetimeFigureOut">
              <a:rPr lang="en-GB" smtClean="0"/>
              <a:t>07/08/2020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334F9-E4A2-4BBD-90A2-97438DFD7B7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4071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2C3EF-58C1-44E7-8674-EF4FEEBA1C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F88573-1463-43DD-A8E7-1ADAD70360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2" descr="C:\Users\sjame3sc\AppData\Local\Temp\jZip\jZip232AA\jZip373A6\STRATEGIC PLAN POWERPOINT ARTWORK-1.jpg">
            <a:extLst>
              <a:ext uri="{FF2B5EF4-FFF2-40B4-BE49-F238E27FC236}">
                <a16:creationId xmlns:a16="http://schemas.microsoft.com/office/drawing/2014/main" id="{B0DFDE5C-8D78-4FF8-A266-3AE6F16EF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FB09377-7AB0-47EA-8D4E-F05AF41B5C12}"/>
              </a:ext>
            </a:extLst>
          </p:cNvPr>
          <p:cNvSpPr txBox="1"/>
          <p:nvPr/>
        </p:nvSpPr>
        <p:spPr>
          <a:xfrm>
            <a:off x="483861" y="1459230"/>
            <a:ext cx="8470172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Skills and Economic Challenges in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Cannock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Chase</a:t>
            </a:r>
          </a:p>
          <a:p>
            <a:endParaRPr lang="en-GB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Skills and Employability Team, </a:t>
            </a:r>
          </a:p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Staffordshire County Council</a:t>
            </a:r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3774C6-5C80-44FD-A2F3-6807CA616E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861" y="206444"/>
            <a:ext cx="2275381" cy="104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7681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38" y="24457"/>
            <a:ext cx="9034723" cy="1143000"/>
          </a:xfrm>
        </p:spPr>
        <p:txBody>
          <a:bodyPr>
            <a:noAutofit/>
          </a:bodyPr>
          <a:lstStyle/>
          <a:p>
            <a:pPr algn="ctr"/>
            <a:r>
              <a:rPr lang="en-GB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Hard Skills in Demand in Cannock Chase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40A4108-CFCA-4C93-A7B9-BBA4B0ED3C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737" y="5703636"/>
            <a:ext cx="2141289" cy="9847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4F331D0-428C-4956-B4CB-7A270A0C59E3}"/>
              </a:ext>
            </a:extLst>
          </p:cNvPr>
          <p:cNvSpPr txBox="1"/>
          <p:nvPr/>
        </p:nvSpPr>
        <p:spPr>
          <a:xfrm>
            <a:off x="1096263" y="982791"/>
            <a:ext cx="6951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Hard Skills most requested over the last year (July 2019-June 2020)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227702-B26A-4D7A-9769-27C7477501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283" t="24651" r="22388" b="27236"/>
          <a:stretch/>
        </p:blipFill>
        <p:spPr>
          <a:xfrm>
            <a:off x="238834" y="1352123"/>
            <a:ext cx="8666330" cy="431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158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38" y="24457"/>
            <a:ext cx="9034723" cy="1143000"/>
          </a:xfrm>
        </p:spPr>
        <p:txBody>
          <a:bodyPr>
            <a:noAutofit/>
          </a:bodyPr>
          <a:lstStyle/>
          <a:p>
            <a:pPr algn="ctr"/>
            <a:r>
              <a:rPr lang="en-GB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Skills in Demand in Cannock Chase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40A4108-CFCA-4C93-A7B9-BBA4B0ED3C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737" y="5703636"/>
            <a:ext cx="2141289" cy="9847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4F331D0-428C-4956-B4CB-7A270A0C59E3}"/>
              </a:ext>
            </a:extLst>
          </p:cNvPr>
          <p:cNvSpPr txBox="1"/>
          <p:nvPr/>
        </p:nvSpPr>
        <p:spPr>
          <a:xfrm>
            <a:off x="1096263" y="982791"/>
            <a:ext cx="6951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Common Skills most requested over the last year (July 2019-June 2020)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9DE872-4E15-4D6B-AD27-6E4B8A5E6D0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120" t="24650" r="15970" b="13963"/>
          <a:stretch/>
        </p:blipFill>
        <p:spPr>
          <a:xfrm>
            <a:off x="303737" y="1352123"/>
            <a:ext cx="8407929" cy="427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681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0" y="140815"/>
            <a:ext cx="8716877" cy="1143000"/>
          </a:xfrm>
        </p:spPr>
        <p:txBody>
          <a:bodyPr>
            <a:noAutofit/>
          </a:bodyPr>
          <a:lstStyle/>
          <a:p>
            <a:pPr algn="ctr"/>
            <a:r>
              <a:rPr lang="en-GB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Raising productivity remains one of our biggest challenges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8540" y="1360801"/>
            <a:ext cx="87168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lvl="1" indent="-273050" defTabSz="9144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GVA per job filled in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Cannock Chase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stood at £45,910 in 2018 compared to the UK average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of £56,387 – nearly a fifth less productive</a:t>
            </a:r>
          </a:p>
          <a:p>
            <a:pPr marL="273050" marR="0" lvl="1" indent="-273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540" y="2041262"/>
            <a:ext cx="3025061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lvl="1" indent="-273050" defTabSz="9144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Cannock Chase ranked 4</a:t>
            </a:r>
            <a:r>
              <a:rPr lang="en-GB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out of 8 Staffordshire LAs for GVA per job filled</a:t>
            </a:r>
          </a:p>
          <a:p>
            <a:pPr marL="273050" marR="0" lvl="1" indent="-273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Cannock Chase has an important role to play in improving overall productivity in the SSLEP area, and can build on recent success in bringing more higher skilled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and higher value 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jobs to the local area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49481E2-7B1A-417D-BE26-0B57190A9B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737" y="5703636"/>
            <a:ext cx="2141289" cy="984764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90544BD-4CF2-4899-AC26-FDA274FD0C07}"/>
              </a:ext>
            </a:extLst>
          </p:cNvPr>
          <p:cNvGrpSpPr/>
          <p:nvPr/>
        </p:nvGrpSpPr>
        <p:grpSpPr>
          <a:xfrm>
            <a:off x="3041038" y="2515005"/>
            <a:ext cx="6227968" cy="3570208"/>
            <a:chOff x="3041038" y="2515005"/>
            <a:chExt cx="6227968" cy="357020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79568CF-FC37-45AF-B889-0A6D40602C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41038" y="2515005"/>
              <a:ext cx="5855349" cy="3570208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862D250-FA74-4FF2-9014-AAF475E03B51}"/>
                </a:ext>
              </a:extLst>
            </p:cNvPr>
            <p:cNvSpPr txBox="1"/>
            <p:nvPr/>
          </p:nvSpPr>
          <p:spPr>
            <a:xfrm>
              <a:off x="8540753" y="3730362"/>
              <a:ext cx="7282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82.6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3E77CF7-C13B-4FA6-A131-30584FB197EC}"/>
                </a:ext>
              </a:extLst>
            </p:cNvPr>
            <p:cNvSpPr txBox="1"/>
            <p:nvPr/>
          </p:nvSpPr>
          <p:spPr>
            <a:xfrm>
              <a:off x="8523768" y="4129224"/>
              <a:ext cx="7282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</a:rPr>
                <a:t>81.4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560A395-E0E0-4575-9E01-1D3B3B3DB5ED}"/>
                </a:ext>
              </a:extLst>
            </p:cNvPr>
            <p:cNvSpPr txBox="1"/>
            <p:nvPr/>
          </p:nvSpPr>
          <p:spPr>
            <a:xfrm>
              <a:off x="8523768" y="3361030"/>
              <a:ext cx="7452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</a:rPr>
                <a:t>88.7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583687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6C83A-49F8-4056-9180-3F0B7E7FF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072" y="584800"/>
            <a:ext cx="8683849" cy="1183351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 skills levels are improving particularly for residents with no qualifications but remains lower than other areas for higher skills</a:t>
            </a:r>
            <a:endParaRPr lang="en-GB" sz="3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B268817-C5B9-4C39-A12A-32275F7456BB}"/>
              </a:ext>
            </a:extLst>
          </p:cNvPr>
          <p:cNvSpPr txBox="1">
            <a:spLocks/>
          </p:cNvSpPr>
          <p:nvPr/>
        </p:nvSpPr>
        <p:spPr>
          <a:xfrm>
            <a:off x="428801" y="1745786"/>
            <a:ext cx="8286396" cy="40303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4B236C-18DE-47DF-A870-33E36ACF3A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737" y="5703636"/>
            <a:ext cx="2141289" cy="9847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C4A17B-454C-4B83-BF86-1F08855BEB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701" y="2543314"/>
            <a:ext cx="8000589" cy="243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4550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439038"/>
            <a:ext cx="8515350" cy="10064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Developing local skills is a key priority in addressing the productivity challenge and ensuring more residents can access more good jobs…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7C68945-1B20-4F32-8162-D34795DE0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914" y="1885710"/>
            <a:ext cx="8515349" cy="3949825"/>
          </a:xfrm>
        </p:spPr>
        <p:txBody>
          <a:bodyPr>
            <a:noAutofit/>
          </a:bodyPr>
          <a:lstStyle/>
          <a:p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KS4: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Generally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Cannock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Chase performs well at Early Years, but KS2 and KS4 remains and area for improvement performing the 2</a:t>
            </a:r>
            <a:r>
              <a:rPr lang="en-US" sz="1900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lowest for Attainment 8 out of all Staffordshire LA’s and significantly worse than the national average – inequalities at locality level with wide range in attainment</a:t>
            </a:r>
          </a:p>
          <a:p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Pupil Absence/Exclusions: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Cannock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Chase has a higher than average proportion of children who are absent or excluded from school</a:t>
            </a:r>
          </a:p>
          <a:p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KS5: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Cannock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Chase also performs poorly at KS5 with the second lowest Average Point Score (APS) per Level 3 Qualification of all Staffordshire LA’s and significantly worse than the national average</a:t>
            </a:r>
          </a:p>
          <a:p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Higher Education: 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Participation in HE is far lower in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Cannock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Chase (26%) than the Staffordshire (35%) and national (37%) averages, associated to KS4 underperformance and lower levels of FE progression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066053-EE2E-4874-B237-83C10CFD12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737" y="5703636"/>
            <a:ext cx="2141289" cy="98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911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5D033-760C-40F6-94B4-EEDDD4A29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36996"/>
            <a:ext cx="7886700" cy="977345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109EC-FAAF-48D3-B6D1-410E9278C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76916"/>
            <a:ext cx="7886700" cy="39498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Provide insight into current and future skills demand and supply challenges in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Cannock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Chase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60A6BE8-3732-4D9A-8002-CEFB52761240}"/>
              </a:ext>
            </a:extLst>
          </p:cNvPr>
          <p:cNvSpPr/>
          <p:nvPr/>
        </p:nvSpPr>
        <p:spPr>
          <a:xfrm>
            <a:off x="2445026" y="3882694"/>
            <a:ext cx="3635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1D14E9-51B8-466A-8D71-F1F68A0A4A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2" t="16162" r="7411" b="9921"/>
          <a:stretch/>
        </p:blipFill>
        <p:spPr>
          <a:xfrm>
            <a:off x="5620870" y="5717414"/>
            <a:ext cx="3523129" cy="10354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3F2D16-C025-4AE8-AE53-D469458741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737" y="5703636"/>
            <a:ext cx="2141289" cy="98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845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BF3EE2DD-4D2A-45D1-A86C-8B470CCABF84}"/>
              </a:ext>
            </a:extLst>
          </p:cNvPr>
          <p:cNvGrpSpPr/>
          <p:nvPr/>
        </p:nvGrpSpPr>
        <p:grpSpPr>
          <a:xfrm>
            <a:off x="4343399" y="1396342"/>
            <a:ext cx="4620053" cy="4916535"/>
            <a:chOff x="3965185" y="1437722"/>
            <a:chExt cx="5217430" cy="525883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1A084A8-9002-449F-9B4C-8D1B02F818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72411" y="1615286"/>
              <a:ext cx="1532618" cy="1149464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104E607-D2AB-445C-8E0E-FFC5D07D24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67230" y="2565139"/>
              <a:ext cx="2095500" cy="2667000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994D379-EC42-4BDF-9AFD-E18C9CF52D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65185" y="1862689"/>
              <a:ext cx="2095501" cy="1569603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377E4A9-EC7D-47F1-AA8F-C34EDA7B64A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75273" y="5019544"/>
              <a:ext cx="2095500" cy="884228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A7AB924-FE49-4F4A-8F90-9722C43DBB1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41927" y="3973481"/>
              <a:ext cx="1428750" cy="8001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18B2C95-94D8-49A4-AA12-2F9BA155DF1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272411" y="5118758"/>
              <a:ext cx="1662113" cy="6858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8715EE4-6DC0-43B4-A1CA-6DC0D9DCF2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t="32682" b="34302"/>
            <a:stretch/>
          </p:blipFill>
          <p:spPr>
            <a:xfrm>
              <a:off x="5710237" y="5988961"/>
              <a:ext cx="2143125" cy="707593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576491F-826B-4EB3-9D56-0177EE1F75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t="28793" b="25305"/>
            <a:stretch/>
          </p:blipFill>
          <p:spPr>
            <a:xfrm>
              <a:off x="4860989" y="1437722"/>
              <a:ext cx="2619375" cy="8001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79DFCC5-B1F7-4CEC-BAA6-CBB32343AC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601831" y="3658454"/>
              <a:ext cx="1580784" cy="118716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835" y="105088"/>
            <a:ext cx="7942479" cy="1143000"/>
          </a:xfrm>
        </p:spPr>
        <p:txBody>
          <a:bodyPr>
            <a:noAutofit/>
          </a:bodyPr>
          <a:lstStyle/>
          <a:p>
            <a:r>
              <a:rPr lang="en-GB" sz="3600" dirty="0">
                <a:solidFill>
                  <a:schemeClr val="accent1">
                    <a:lumMod val="50000"/>
                  </a:schemeClr>
                </a:solidFill>
              </a:rPr>
              <a:t>Recent success in creating new businesses and jobs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881" y="1248088"/>
            <a:ext cx="4348263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445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additional businesses since 2011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Business start-ups are higher than the Staffordshire average, with only </a:t>
            </a: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Lichfield and East Staffordshire having an higher rate of start-ups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but still lags behind regional and national averages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However, b</a:t>
            </a:r>
            <a:r>
              <a:rPr kumimoji="0" lang="en-GB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usinesses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are less likely to fail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9,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000 additional jobs since 2011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kumimoji="0" lang="en-GB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ighest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increase in jobs of all Staffordshire LA’s and a higher rate of jobs growth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than the regional and national averages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DEFA558-424A-4497-AE52-E0C8B5222D1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3737" y="5703636"/>
            <a:ext cx="2141289" cy="98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773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3F84E9-8E4F-440D-BAC2-02F7173DD4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19"/>
          <a:stretch/>
        </p:blipFill>
        <p:spPr>
          <a:xfrm>
            <a:off x="4309225" y="1683945"/>
            <a:ext cx="4742419" cy="48197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60" y="242520"/>
            <a:ext cx="9044479" cy="1143000"/>
          </a:xfrm>
        </p:spPr>
        <p:txBody>
          <a:bodyPr>
            <a:noAutofit/>
          </a:bodyPr>
          <a:lstStyle/>
          <a:p>
            <a:pPr algn="ctr"/>
            <a:r>
              <a:rPr lang="en-GB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balanced economy with jobs growth in service based industries and declines in public and financial sectors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4439" y="1480411"/>
            <a:ext cx="4134786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42,000 jobs in 2018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Largest sectors are distribution, retail and manufacturing (5,000 jobs each)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Rebalanced the local economy – strong growth in distribution (+2,700) and retail &amp; wholesale (+2,500)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Clear impact of the recession on the financial sector and ensuing austerity in public sector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 economy that feels more resilient to economic shocks…</a:t>
            </a:r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EDEED9FB-A3F3-4A92-85B6-15B6ABBED185}"/>
              </a:ext>
            </a:extLst>
          </p:cNvPr>
          <p:cNvSpPr/>
          <p:nvPr/>
        </p:nvSpPr>
        <p:spPr>
          <a:xfrm>
            <a:off x="11831228" y="5690047"/>
            <a:ext cx="89493" cy="85829"/>
          </a:xfrm>
          <a:prstGeom prst="rtTriangl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74CE1A-DCE1-4F3C-BD5A-E789AE8EA5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737" y="5703636"/>
            <a:ext cx="2141289" cy="98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844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70765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n-GB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Issues with unemployment and youth unemployment with both above the Staffordshire averages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8762CD-369E-4AAA-8C6E-9BE476FCAA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737" y="5703636"/>
            <a:ext cx="2141289" cy="9847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22500FB-9A80-4500-80BF-03601EF2B9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868" y="2785577"/>
            <a:ext cx="8840263" cy="171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499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C482AE6-0552-42B9-A51F-15650098E3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328" y="2023798"/>
            <a:ext cx="4039788" cy="35780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35577"/>
            <a:ext cx="8953995" cy="1143000"/>
          </a:xfrm>
        </p:spPr>
        <p:txBody>
          <a:bodyPr>
            <a:noAutofit/>
          </a:bodyPr>
          <a:lstStyle/>
          <a:p>
            <a:pPr algn="ctr"/>
            <a:r>
              <a:rPr lang="en-GB" sz="33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 than average growth in the economy, driven mainly by jobs growth in construction, distribution and wholesale &amp; retail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64E623C-F0A1-42AE-A322-8F037BF19C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737" y="5703636"/>
            <a:ext cx="2141289" cy="9847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1CA80E0-87FF-4AD4-A9F0-3E17AC8056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2096" y="1970833"/>
            <a:ext cx="4243289" cy="36596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C2D7B12-98C7-4A47-8EB5-F62DC667553F}"/>
              </a:ext>
            </a:extLst>
          </p:cNvPr>
          <p:cNvSpPr txBox="1"/>
          <p:nvPr/>
        </p:nvSpPr>
        <p:spPr>
          <a:xfrm>
            <a:off x="7901120" y="3662153"/>
            <a:ext cx="15224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WM = 43.4%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0645A2D-4E79-4A29-BEEB-5F9BB3F295CF}"/>
              </a:ext>
            </a:extLst>
          </p:cNvPr>
          <p:cNvCxnSpPr>
            <a:cxnSpLocks/>
          </p:cNvCxnSpPr>
          <p:nvPr/>
        </p:nvCxnSpPr>
        <p:spPr>
          <a:xfrm>
            <a:off x="4955885" y="4184319"/>
            <a:ext cx="293869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66F0670-1AF8-43B2-A47B-64FF9797DAD1}"/>
              </a:ext>
            </a:extLst>
          </p:cNvPr>
          <p:cNvCxnSpPr>
            <a:cxnSpLocks/>
          </p:cNvCxnSpPr>
          <p:nvPr/>
        </p:nvCxnSpPr>
        <p:spPr>
          <a:xfrm>
            <a:off x="4955885" y="3832828"/>
            <a:ext cx="293869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FA30EF9-22D2-4D51-850F-FFB253B4CF91}"/>
              </a:ext>
            </a:extLst>
          </p:cNvPr>
          <p:cNvSpPr/>
          <p:nvPr/>
        </p:nvSpPr>
        <p:spPr>
          <a:xfrm>
            <a:off x="7879365" y="3922709"/>
            <a:ext cx="12218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 = 35.5%</a:t>
            </a:r>
          </a:p>
          <a:p>
            <a:r>
              <a:rPr lang="en-GB" sz="1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Staffs = 33.4%</a:t>
            </a:r>
          </a:p>
        </p:txBody>
      </p:sp>
    </p:spTree>
    <p:extLst>
      <p:ext uri="{BB962C8B-B14F-4D97-AF65-F5344CB8AC3E}">
        <p14:creationId xmlns:p14="http://schemas.microsoft.com/office/powerpoint/2010/main" val="4224832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77" y="386754"/>
            <a:ext cx="8925445" cy="1143000"/>
          </a:xfrm>
        </p:spPr>
        <p:txBody>
          <a:bodyPr>
            <a:noAutofit/>
          </a:bodyPr>
          <a:lstStyle/>
          <a:p>
            <a:pPr algn="ctr"/>
            <a:r>
              <a:rPr lang="en-GB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Cannock Chase is in-line with the national average for jobs in higher occupations</a:t>
            </a:r>
            <a:endParaRPr lang="en-GB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277" y="1882640"/>
            <a:ext cx="233574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Nearly half (48%) of jobs in Cannock Chase were in the top 3 occupation groups in 2019, which was the same proportion as nationally but slightly lower than the Staffordshire average of 50%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40A4108-CFCA-4C93-A7B9-BBA4B0ED3C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737" y="5703636"/>
            <a:ext cx="2141289" cy="9847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E14BAE1-3F28-4FFD-AFC8-7F5956CF7A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5399" y="1882640"/>
            <a:ext cx="6778601" cy="420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158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9333"/>
            <a:ext cx="9210569" cy="1143000"/>
          </a:xfrm>
        </p:spPr>
        <p:txBody>
          <a:bodyPr>
            <a:noAutofit/>
          </a:bodyPr>
          <a:lstStyle/>
          <a:p>
            <a:pPr algn="ctr"/>
            <a:r>
              <a:rPr lang="en-GB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Cannock Chase also lags behind the national average for wages despite seeing improvement since the recession</a:t>
            </a:r>
            <a:endParaRPr lang="en-GB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2793" y="1757559"/>
            <a:ext cx="24625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Faster growth than nationally in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resident earnings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but slower growth in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workplace earnings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since the recession, and still well below the national averages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40A4108-CFCA-4C93-A7B9-BBA4B0ED3C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737" y="5703636"/>
            <a:ext cx="2141289" cy="98476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22A716C1-642B-473C-89CD-A845D01A0F5C}"/>
              </a:ext>
            </a:extLst>
          </p:cNvPr>
          <p:cNvGrpSpPr/>
          <p:nvPr/>
        </p:nvGrpSpPr>
        <p:grpSpPr>
          <a:xfrm>
            <a:off x="2988025" y="1587230"/>
            <a:ext cx="5933182" cy="5107236"/>
            <a:chOff x="2988024" y="1269310"/>
            <a:chExt cx="6192173" cy="542515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0450F8E-34CE-4250-AD6D-465A3C5C5625}"/>
                </a:ext>
              </a:extLst>
            </p:cNvPr>
            <p:cNvSpPr txBox="1"/>
            <p:nvPr/>
          </p:nvSpPr>
          <p:spPr>
            <a:xfrm>
              <a:off x="6761313" y="3351954"/>
              <a:ext cx="2418884" cy="362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350" b="1" dirty="0"/>
                <a:t>Workplace Earnings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F7D622F-CA49-47CC-999B-E52536784117}"/>
                </a:ext>
              </a:extLst>
            </p:cNvPr>
            <p:cNvSpPr txBox="1"/>
            <p:nvPr/>
          </p:nvSpPr>
          <p:spPr>
            <a:xfrm>
              <a:off x="3649448" y="1269310"/>
              <a:ext cx="2117361" cy="314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350" b="1" dirty="0"/>
                <a:t>Resident Earnings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EBCB795-B87F-4BA3-880F-026A16F263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88024" y="1584012"/>
              <a:ext cx="3167949" cy="296235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4C381A6-7364-411C-ABDB-9CD0E66A9F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33008" y="3714294"/>
              <a:ext cx="3306966" cy="29801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00016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38" y="24457"/>
            <a:ext cx="9034723" cy="1143000"/>
          </a:xfrm>
        </p:spPr>
        <p:txBody>
          <a:bodyPr>
            <a:noAutofit/>
          </a:bodyPr>
          <a:lstStyle/>
          <a:p>
            <a:pPr algn="ctr"/>
            <a:r>
              <a:rPr lang="en-GB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 Vacancies in Cannock Chase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7905" y="965936"/>
            <a:ext cx="87360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Over 10,600 job vacancies over the last year (July 2019-June 2020)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Median Advertised Salary = £23.5K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Main occupations in demand include: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40A4108-CFCA-4C93-A7B9-BBA4B0ED3C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737" y="5703636"/>
            <a:ext cx="2141289" cy="9847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80FC00-2286-44A4-A3C2-A6A9F2CF5ED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521" t="22764" r="15938" b="20911"/>
          <a:stretch/>
        </p:blipFill>
        <p:spPr>
          <a:xfrm>
            <a:off x="790841" y="2209800"/>
            <a:ext cx="7562317" cy="349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2350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1862</TotalTime>
  <Words>1728</Words>
  <Application>Microsoft Office PowerPoint</Application>
  <PresentationFormat>On-screen Show (4:3)</PresentationFormat>
  <Paragraphs>121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Custom Design</vt:lpstr>
      <vt:lpstr>PowerPoint Presentation</vt:lpstr>
      <vt:lpstr>Introduction</vt:lpstr>
      <vt:lpstr>Recent success in creating new businesses and jobs</vt:lpstr>
      <vt:lpstr>More balanced economy with jobs growth in service based industries and declines in public and financial sectors</vt:lpstr>
      <vt:lpstr>Issues with unemployment and youth unemployment with both above the Staffordshire averages</vt:lpstr>
      <vt:lpstr>Higher than average growth in the economy, driven mainly by jobs growth in construction, distribution and wholesale &amp; retail</vt:lpstr>
      <vt:lpstr>Cannock Chase is in-line with the national average for jobs in higher occupations</vt:lpstr>
      <vt:lpstr>Cannock Chase also lags behind the national average for wages despite seeing improvement since the recession</vt:lpstr>
      <vt:lpstr>Job Vacancies in Cannock Chase</vt:lpstr>
      <vt:lpstr>Hard Skills in Demand in Cannock Chase</vt:lpstr>
      <vt:lpstr>Common Skills in Demand in Cannock Chase</vt:lpstr>
      <vt:lpstr>Raising productivity remains one of our biggest challenges</vt:lpstr>
      <vt:lpstr>Adult skills levels are improving particularly for residents with no qualifications but remains lower than other areas for higher skills</vt:lpstr>
      <vt:lpstr>Developing local skills is a key priority in addressing the productivity challenge and ensuring more residents can access more good jobs…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Farmer, Darren (Corporate)</dc:creator>
  <cp:lastModifiedBy>Farmer, Darren (Corporate)</cp:lastModifiedBy>
  <cp:revision>341</cp:revision>
  <dcterms:created xsi:type="dcterms:W3CDTF">2019-06-11T10:32:39Z</dcterms:created>
  <dcterms:modified xsi:type="dcterms:W3CDTF">2020-08-07T13:44:18Z</dcterms:modified>
</cp:coreProperties>
</file>